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31"/>
  </p:notesMasterIdLst>
  <p:sldIdLst>
    <p:sldId id="256" r:id="rId2"/>
    <p:sldId id="257" r:id="rId3"/>
    <p:sldId id="258" r:id="rId4"/>
    <p:sldId id="265" r:id="rId5"/>
    <p:sldId id="266" r:id="rId6"/>
    <p:sldId id="267" r:id="rId7"/>
    <p:sldId id="281" r:id="rId8"/>
    <p:sldId id="282" r:id="rId9"/>
    <p:sldId id="283" r:id="rId10"/>
    <p:sldId id="284" r:id="rId11"/>
    <p:sldId id="285" r:id="rId12"/>
    <p:sldId id="286" r:id="rId13"/>
    <p:sldId id="288" r:id="rId14"/>
    <p:sldId id="287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59" r:id="rId23"/>
    <p:sldId id="260" r:id="rId24"/>
    <p:sldId id="261" r:id="rId25"/>
    <p:sldId id="296" r:id="rId26"/>
    <p:sldId id="297" r:id="rId27"/>
    <p:sldId id="262" r:id="rId28"/>
    <p:sldId id="298" r:id="rId29"/>
    <p:sldId id="269" r:id="rId30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32"/>
    </p:embeddedFont>
    <p:embeddedFont>
      <p:font typeface="Lato" panose="020B0604020202020204" charset="0"/>
      <p:regular r:id="rId33"/>
      <p:bold r:id="rId34"/>
      <p:italic r:id="rId35"/>
      <p:boldItalic r:id="rId36"/>
    </p:embeddedFont>
    <p:embeddedFont>
      <p:font typeface="Lucida Console" panose="020B0609040504020204" pitchFamily="49" charset="0"/>
      <p:regular r:id="rId37"/>
    </p:embeddedFont>
    <p:embeddedFont>
      <p:font typeface="Montserrat" panose="00000500000000000000" pitchFamily="2" charset="0"/>
      <p:regular r:id="rId38"/>
    </p:embeddedFont>
    <p:embeddedFont>
      <p:font typeface="Raleway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1" autoAdjust="0"/>
    <p:restoredTop sz="95182" autoAdjust="0"/>
  </p:normalViewPr>
  <p:slideViewPr>
    <p:cSldViewPr snapToGrid="0">
      <p:cViewPr varScale="1">
        <p:scale>
          <a:sx n="115" d="100"/>
          <a:sy n="115" d="100"/>
        </p:scale>
        <p:origin x="36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2140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034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274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1888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00633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9034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74326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8302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3319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40697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54705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72659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66819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48361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1d9165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1d9165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1d9165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1d9165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01229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d9c67055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d9c67055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430e6bdd_5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5430e6bdd_5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d9c67055b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d9c67055b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8289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3040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0763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108" y="1313285"/>
            <a:ext cx="3459716" cy="2670463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273" y="1401826"/>
            <a:ext cx="3268500" cy="1812900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slide" Target="slide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Genetic%20Algorithm.cpp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4" Type="http://schemas.openxmlformats.org/officeDocument/2006/relationships/hyperlink" Target="Ant.cpp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E1CAE3-BFC7-4930-A714-90C614383F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78"/>
          <a:stretch/>
        </p:blipFill>
        <p:spPr>
          <a:xfrm>
            <a:off x="5146783" y="1643270"/>
            <a:ext cx="3553270" cy="2031102"/>
          </a:xfrm>
          <a:prstGeom prst="rect">
            <a:avLst/>
          </a:prstGeom>
        </p:spPr>
      </p:pic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4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E61A66-A26A-4B0E-BC10-FAC95FB1E4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266" r="5624"/>
          <a:stretch/>
        </p:blipFill>
        <p:spPr>
          <a:xfrm>
            <a:off x="8271299" y="2318925"/>
            <a:ext cx="872699" cy="1927249"/>
          </a:xfrm>
          <a:prstGeom prst="rect">
            <a:avLst/>
          </a:prstGeom>
        </p:spPr>
      </p:pic>
      <p:sp>
        <p:nvSpPr>
          <p:cNvPr id="138" name="Google Shape;138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2" charset="0"/>
              </a:rPr>
              <a:t>COURSE TIMETABLING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139" name="Google Shape;139;p17"/>
          <p:cNvSpPr txBox="1">
            <a:spLocks noGrp="1"/>
          </p:cNvSpPr>
          <p:nvPr>
            <p:ph type="subTitle" idx="1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2" charset="0"/>
              </a:rPr>
              <a:t>Problem statement and </a:t>
            </a:r>
            <a:endParaRPr dirty="0">
              <a:latin typeface="Montserrat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2" charset="0"/>
              </a:rPr>
              <a:t>solution proposal</a:t>
            </a:r>
            <a:endParaRPr dirty="0">
              <a:latin typeface="Montserrat" panose="00000500000000000000" pitchFamily="2" charset="0"/>
            </a:endParaRPr>
          </a:p>
        </p:txBody>
      </p:sp>
      <p:pic>
        <p:nvPicPr>
          <p:cNvPr id="137" name="Google Shape;137;p17" descr="Portrait-oriented black smaptphone"/>
          <p:cNvPicPr preferRelativeResize="0"/>
          <p:nvPr/>
        </p:nvPicPr>
        <p:blipFill rotWithShape="1">
          <a:blip r:embed="rId5">
            <a:alphaModFix/>
          </a:blip>
          <a:srcRect r="1998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12" name="Google Shape;139;p17">
            <a:extLst>
              <a:ext uri="{FF2B5EF4-FFF2-40B4-BE49-F238E27FC236}">
                <a16:creationId xmlns:a16="http://schemas.microsoft.com/office/drawing/2014/main" id="{66652044-5B44-4FD9-A746-E681F8753D42}"/>
              </a:ext>
            </a:extLst>
          </p:cNvPr>
          <p:cNvSpPr txBox="1">
            <a:spLocks/>
          </p:cNvSpPr>
          <p:nvPr/>
        </p:nvSpPr>
        <p:spPr>
          <a:xfrm>
            <a:off x="2179084" y="-28546"/>
            <a:ext cx="1259844" cy="399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IN" sz="2400" b="1" dirty="0">
                <a:solidFill>
                  <a:schemeClr val="bg2"/>
                </a:solidFill>
                <a:latin typeface="Montserrat" panose="00000500000000000000" pitchFamily="2" charset="0"/>
              </a:rPr>
              <a:t>CS-254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BF644F-D680-4F84-A8EF-E497FC9DA490}"/>
              </a:ext>
            </a:extLst>
          </p:cNvPr>
          <p:cNvSpPr txBox="1"/>
          <p:nvPr/>
        </p:nvSpPr>
        <p:spPr>
          <a:xfrm>
            <a:off x="3511826" y="53012"/>
            <a:ext cx="40607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latin typeface="Montserrat" panose="00000500000000000000" pitchFamily="2" charset="0"/>
              </a:rPr>
              <a:t>Design &amp; Analysis of Algorithm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EEFB7E-B7DE-471B-A52D-C9A1C234D72C}"/>
              </a:ext>
            </a:extLst>
          </p:cNvPr>
          <p:cNvSpPr txBox="1"/>
          <p:nvPr/>
        </p:nvSpPr>
        <p:spPr>
          <a:xfrm>
            <a:off x="6797636" y="4566954"/>
            <a:ext cx="23519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IN" dirty="0"/>
              <a:t>Neeraj Verma (170005020)</a:t>
            </a:r>
          </a:p>
          <a:p>
            <a:pPr algn="r"/>
            <a:r>
              <a:rPr lang="en-IN" dirty="0"/>
              <a:t>Dhruv Singhal (170001022)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Crossover Operators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EC012-C550-41FA-9AD5-C8F6C5815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13" y="2024024"/>
            <a:ext cx="2687724" cy="535200"/>
          </a:xfrm>
        </p:spPr>
        <p:txBody>
          <a:bodyPr/>
          <a:lstStyle/>
          <a:p>
            <a:pPr marL="48895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One Point Crossover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A22313E-13E9-44FF-90BA-323EF5DADD49}"/>
              </a:ext>
            </a:extLst>
          </p:cNvPr>
          <p:cNvSpPr txBox="1">
            <a:spLocks/>
          </p:cNvSpPr>
          <p:nvPr/>
        </p:nvSpPr>
        <p:spPr>
          <a:xfrm>
            <a:off x="4677581" y="1989136"/>
            <a:ext cx="2687724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2"/>
            </a:pPr>
            <a:r>
              <a:rPr lang="en-IN" dirty="0">
                <a:latin typeface="Montserrat" panose="00000500000000000000" pitchFamily="2" charset="0"/>
              </a:rPr>
              <a:t>Multi Point Crossover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D725706-5093-40B2-AF2E-A22D51B8DD8E}"/>
              </a:ext>
            </a:extLst>
          </p:cNvPr>
          <p:cNvSpPr txBox="1">
            <a:spLocks/>
          </p:cNvSpPr>
          <p:nvPr/>
        </p:nvSpPr>
        <p:spPr>
          <a:xfrm>
            <a:off x="463413" y="3511699"/>
            <a:ext cx="2326901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3"/>
            </a:pPr>
            <a:r>
              <a:rPr lang="en-IN" dirty="0">
                <a:latin typeface="Montserrat" panose="00000500000000000000" pitchFamily="2" charset="0"/>
              </a:rPr>
              <a:t>Uniform Crossover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E8B1BA2-2EC3-41B7-BF3C-1D417225923B}"/>
              </a:ext>
            </a:extLst>
          </p:cNvPr>
          <p:cNvSpPr txBox="1">
            <a:spLocks/>
          </p:cNvSpPr>
          <p:nvPr/>
        </p:nvSpPr>
        <p:spPr>
          <a:xfrm>
            <a:off x="4572000" y="3516110"/>
            <a:ext cx="3511501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4"/>
            </a:pPr>
            <a:r>
              <a:rPr lang="en-IN" dirty="0">
                <a:latin typeface="Montserrat" panose="00000500000000000000" pitchFamily="2" charset="0"/>
              </a:rPr>
              <a:t>Whole Arithmetic Recombination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62B939-F6E6-4C40-8015-91BFEF08D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99" y="2395342"/>
            <a:ext cx="3442572" cy="8184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D2B524-EBB0-4120-99CD-A996838EF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7581" y="2395342"/>
            <a:ext cx="3511501" cy="8516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714C30-EF70-483D-B9C9-57224E3B18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26" y="3996683"/>
            <a:ext cx="3440780" cy="6504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086A44-A7CF-4CD1-8A2C-DD980FA27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4011842"/>
            <a:ext cx="4334003" cy="59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12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Mutation Operators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EC012-C550-41FA-9AD5-C8F6C5815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413" y="2024024"/>
            <a:ext cx="2687724" cy="535200"/>
          </a:xfrm>
        </p:spPr>
        <p:txBody>
          <a:bodyPr/>
          <a:lstStyle/>
          <a:p>
            <a:pPr marL="48895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Bit Flip Mutation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A22313E-13E9-44FF-90BA-323EF5DADD49}"/>
              </a:ext>
            </a:extLst>
          </p:cNvPr>
          <p:cNvSpPr txBox="1">
            <a:spLocks/>
          </p:cNvSpPr>
          <p:nvPr/>
        </p:nvSpPr>
        <p:spPr>
          <a:xfrm>
            <a:off x="4677581" y="1989136"/>
            <a:ext cx="2687724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2"/>
            </a:pPr>
            <a:r>
              <a:rPr lang="en-IN" dirty="0">
                <a:latin typeface="Montserrat" panose="00000500000000000000" pitchFamily="2" charset="0"/>
              </a:rPr>
              <a:t>Swap Mutation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D725706-5093-40B2-AF2E-A22D51B8DD8E}"/>
              </a:ext>
            </a:extLst>
          </p:cNvPr>
          <p:cNvSpPr txBox="1">
            <a:spLocks/>
          </p:cNvSpPr>
          <p:nvPr/>
        </p:nvSpPr>
        <p:spPr>
          <a:xfrm>
            <a:off x="463413" y="3511699"/>
            <a:ext cx="2326901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3"/>
            </a:pPr>
            <a:r>
              <a:rPr lang="en-IN" dirty="0">
                <a:latin typeface="Montserrat" panose="00000500000000000000" pitchFamily="2" charset="0"/>
              </a:rPr>
              <a:t>Scramble Mutation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E8B1BA2-2EC3-41B7-BF3C-1D417225923B}"/>
              </a:ext>
            </a:extLst>
          </p:cNvPr>
          <p:cNvSpPr txBox="1">
            <a:spLocks/>
          </p:cNvSpPr>
          <p:nvPr/>
        </p:nvSpPr>
        <p:spPr>
          <a:xfrm>
            <a:off x="4572000" y="3516110"/>
            <a:ext cx="3511501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88950" indent="-342900">
              <a:buFont typeface="+mj-lt"/>
              <a:buAutoNum type="arabicPeriod" startAt="4"/>
            </a:pPr>
            <a:r>
              <a:rPr lang="en-IN" dirty="0">
                <a:latin typeface="Montserrat" panose="00000500000000000000" pitchFamily="2" charset="0"/>
              </a:rPr>
              <a:t>Inverse Mutation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026ADB-2DBC-4584-8B45-DA4B096E5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13" y="2529313"/>
            <a:ext cx="3822777" cy="3722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33B862-06DA-4091-BA07-0F07870A7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7581" y="2554017"/>
            <a:ext cx="3822778" cy="3534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CD7295-E815-46E4-90AA-93EBA6B82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413" y="4204424"/>
            <a:ext cx="3615220" cy="3016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578D11F-4D3B-48AE-BCF0-BC5D15FF6F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7582" y="4172777"/>
            <a:ext cx="3822777" cy="31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495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Fitness Based Selection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AF710F5-6C41-4B86-BDC6-3E008DC65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99" y="2136098"/>
            <a:ext cx="5029420" cy="24323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BE52C18-00BE-4537-8399-33AF3A3FD370}"/>
              </a:ext>
            </a:extLst>
          </p:cNvPr>
          <p:cNvSpPr txBox="1"/>
          <p:nvPr/>
        </p:nvSpPr>
        <p:spPr>
          <a:xfrm>
            <a:off x="5874708" y="2630056"/>
            <a:ext cx="28684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Montserrat" panose="00000500000000000000" pitchFamily="2" charset="0"/>
              </a:rPr>
              <a:t>Children tend to replace the least fit individuals in the population.</a:t>
            </a:r>
          </a:p>
        </p:txBody>
      </p:sp>
    </p:spTree>
    <p:extLst>
      <p:ext uri="{BB962C8B-B14F-4D97-AF65-F5344CB8AC3E}">
        <p14:creationId xmlns:p14="http://schemas.microsoft.com/office/powerpoint/2010/main" val="2986939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Terminating Condition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3E457F-7C4D-4224-B169-E19662396A31}"/>
              </a:ext>
            </a:extLst>
          </p:cNvPr>
          <p:cNvSpPr txBox="1"/>
          <p:nvPr/>
        </p:nvSpPr>
        <p:spPr>
          <a:xfrm>
            <a:off x="729450" y="2229633"/>
            <a:ext cx="7562780" cy="1025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When there has been no improvement in the population for X iterations.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When we reach an absolute number of generations.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When the objective function value has reached a certain pre-defined value.</a:t>
            </a:r>
          </a:p>
        </p:txBody>
      </p:sp>
    </p:spTree>
    <p:extLst>
      <p:ext uri="{BB962C8B-B14F-4D97-AF65-F5344CB8AC3E}">
        <p14:creationId xmlns:p14="http://schemas.microsoft.com/office/powerpoint/2010/main" val="10937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Application in course timetabling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3E457F-7C4D-4224-B169-E19662396A31}"/>
              </a:ext>
            </a:extLst>
          </p:cNvPr>
          <p:cNvSpPr txBox="1"/>
          <p:nvPr/>
        </p:nvSpPr>
        <p:spPr>
          <a:xfrm>
            <a:off x="729450" y="2229633"/>
            <a:ext cx="7562780" cy="1994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Assuming total Subjects=6, Professors=3, Periods in a day=6, Days in a week=5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Denote Subjects with ‘A’,’B’,’C’,’D’,’E’ &amp; ‘F’ respectively.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Target is to create a string of length 30, with the given constraints.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Begin with a pool of 100 strings of length 30 each.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Apply Genetic Algorithm on these to find fitter population.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The individual satisfying terminating condition is the final answer.</a:t>
            </a:r>
          </a:p>
        </p:txBody>
      </p:sp>
    </p:spTree>
    <p:extLst>
      <p:ext uri="{BB962C8B-B14F-4D97-AF65-F5344CB8AC3E}">
        <p14:creationId xmlns:p14="http://schemas.microsoft.com/office/powerpoint/2010/main" val="2701569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Montserrat" panose="00000500000000000000" pitchFamily="2" charset="0"/>
              </a:rPr>
              <a:t>Solution description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1578278" y="2078875"/>
            <a:ext cx="6839872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Based on the principles of swarm movements.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Ants wander randomly.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Upon finding the food they return to their colony while secreting pheromone.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Another ant will tend to follow this path, then to wander randomly.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Pheromones have the tendency to evaporate, thus reducing its attractive strength.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234816" y="0"/>
            <a:ext cx="5064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800" b="1" dirty="0">
                <a:latin typeface="Montserrat" panose="00000500000000000000" pitchFamily="2" charset="0"/>
              </a:rPr>
              <a:t>Ant Colony Optimisation</a:t>
            </a:r>
          </a:p>
        </p:txBody>
      </p:sp>
    </p:spTree>
    <p:extLst>
      <p:ext uri="{BB962C8B-B14F-4D97-AF65-F5344CB8AC3E}">
        <p14:creationId xmlns:p14="http://schemas.microsoft.com/office/powerpoint/2010/main" val="1686909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Basic Terminology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234816" y="0"/>
            <a:ext cx="5064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800" b="1" dirty="0">
                <a:latin typeface="Montserrat" panose="00000500000000000000" pitchFamily="2" charset="0"/>
              </a:rPr>
              <a:t>Ant Colony Optimisation</a:t>
            </a:r>
          </a:p>
        </p:txBody>
      </p:sp>
      <p:sp>
        <p:nvSpPr>
          <p:cNvPr id="9" name="Google Shape;214;p28">
            <a:extLst>
              <a:ext uri="{FF2B5EF4-FFF2-40B4-BE49-F238E27FC236}">
                <a16:creationId xmlns:a16="http://schemas.microsoft.com/office/drawing/2014/main" id="{53A78565-527E-4B7A-8C77-8ACF0F4B5BCD}"/>
              </a:ext>
            </a:extLst>
          </p:cNvPr>
          <p:cNvSpPr txBox="1">
            <a:spLocks/>
          </p:cNvSpPr>
          <p:nvPr/>
        </p:nvSpPr>
        <p:spPr>
          <a:xfrm>
            <a:off x="1260421" y="2257447"/>
            <a:ext cx="6839872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Nest : </a:t>
            </a:r>
            <a:r>
              <a:rPr lang="en-IN" dirty="0">
                <a:latin typeface="Montserrat" panose="00000500000000000000" pitchFamily="2" charset="0"/>
              </a:rPr>
              <a:t>Source of the ants..</a:t>
            </a:r>
          </a:p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Food : </a:t>
            </a:r>
            <a:r>
              <a:rPr lang="en-IN" dirty="0">
                <a:latin typeface="Montserrat" panose="00000500000000000000" pitchFamily="2" charset="0"/>
              </a:rPr>
              <a:t>Target.</a:t>
            </a:r>
          </a:p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Pheromone : </a:t>
            </a:r>
            <a:r>
              <a:rPr lang="en-IN" dirty="0">
                <a:latin typeface="Montserrat" panose="00000500000000000000" pitchFamily="2" charset="0"/>
              </a:rPr>
              <a:t>A chemical substance used to propagate some information through its fragrance.</a:t>
            </a:r>
            <a:endParaRPr lang="en-IN" b="1" dirty="0">
              <a:latin typeface="Montserrat" panose="00000500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731254-D91E-4DA8-A632-0CDB75B7E3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19" b="96419" l="9786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3089231"/>
            <a:ext cx="876345" cy="194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943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Basic Structure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234816" y="0"/>
            <a:ext cx="5064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800" b="1" dirty="0">
                <a:latin typeface="Montserrat" panose="00000500000000000000" pitchFamily="2" charset="0"/>
              </a:rPr>
              <a:t>Ant Colony Optimisation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718B66-6E23-4CF3-9820-12CD0CC53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9"/>
          <a:stretch/>
        </p:blipFill>
        <p:spPr>
          <a:xfrm>
            <a:off x="1044373" y="2004524"/>
            <a:ext cx="3139322" cy="25702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70B634A-F62C-4CC7-A679-8847575A89EF}"/>
              </a:ext>
            </a:extLst>
          </p:cNvPr>
          <p:cNvSpPr txBox="1"/>
          <p:nvPr/>
        </p:nvSpPr>
        <p:spPr>
          <a:xfrm>
            <a:off x="4792755" y="2094624"/>
            <a:ext cx="41132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  <a:cs typeface="Mongolian Baiti" panose="03000500000000000000" pitchFamily="66" charset="0"/>
              </a:rPr>
              <a:t>Initialize the ants.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  <a:cs typeface="Mongolian Baiti" panose="03000500000000000000" pitchFamily="66" charset="0"/>
              </a:rPr>
              <a:t>Allow them to move randomly from a source while leaving pheromones.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  <a:cs typeface="Mongolian Baiti" panose="03000500000000000000" pitchFamily="66" charset="0"/>
              </a:rPr>
              <a:t>Virtual trail accumulated on the path segments.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  <a:cs typeface="Mongolian Baiti" panose="03000500000000000000" pitchFamily="66" charset="0"/>
              </a:rPr>
              <a:t>Path selected at random based on the amount of “trail” present.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  <a:cs typeface="Mongolian Baiti" panose="03000500000000000000" pitchFamily="66" charset="0"/>
              </a:rPr>
              <a:t>Ant reaches next node.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  <a:cs typeface="Mongolian Baiti" panose="03000500000000000000" pitchFamily="66" charset="0"/>
              </a:rPr>
              <a:t>Continues until reaches starting node.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  <a:cs typeface="Mongolian Baiti" panose="03000500000000000000" pitchFamily="66" charset="0"/>
              </a:rPr>
              <a:t>Finished tour is a solution.</a:t>
            </a:r>
          </a:p>
        </p:txBody>
      </p:sp>
    </p:spTree>
    <p:extLst>
      <p:ext uri="{BB962C8B-B14F-4D97-AF65-F5344CB8AC3E}">
        <p14:creationId xmlns:p14="http://schemas.microsoft.com/office/powerpoint/2010/main" val="1958502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Generalised Pseudo-code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234816" y="0"/>
            <a:ext cx="5064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800" b="1" dirty="0">
                <a:latin typeface="Montserrat" panose="00000500000000000000" pitchFamily="2" charset="0"/>
              </a:rPr>
              <a:t>Ant Colony Optimisation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0B634A-F62C-4CC7-A679-8847575A89EF}"/>
              </a:ext>
            </a:extLst>
          </p:cNvPr>
          <p:cNvSpPr txBox="1"/>
          <p:nvPr/>
        </p:nvSpPr>
        <p:spPr>
          <a:xfrm>
            <a:off x="1540702" y="2054264"/>
            <a:ext cx="676405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Begin</a:t>
            </a:r>
          </a:p>
          <a:p>
            <a:pPr lvl="2"/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   Initialize</a:t>
            </a:r>
          </a:p>
          <a:p>
            <a:pPr lvl="2"/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   while </a:t>
            </a:r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stopping criterion not satisfied </a:t>
            </a:r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do</a:t>
            </a:r>
          </a:p>
          <a:p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      </a:t>
            </a:r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position each ant at a node</a:t>
            </a:r>
          </a:p>
          <a:p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      repeat</a:t>
            </a:r>
          </a:p>
          <a:p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         for each </a:t>
            </a:r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ant </a:t>
            </a:r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do</a:t>
            </a:r>
          </a:p>
          <a:p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	   </a:t>
            </a:r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choose next node by applying the transition rules</a:t>
            </a:r>
          </a:p>
          <a:p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            apply step by step pheromone update</a:t>
            </a:r>
          </a:p>
          <a:p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	 </a:t>
            </a:r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end for</a:t>
            </a:r>
          </a:p>
          <a:p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      until </a:t>
            </a:r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every ant has built a solution</a:t>
            </a:r>
          </a:p>
          <a:p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      update best solution</a:t>
            </a:r>
          </a:p>
          <a:p>
            <a:r>
              <a:rPr lang="en-IN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   </a:t>
            </a:r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end while</a:t>
            </a:r>
          </a:p>
          <a:p>
            <a:r>
              <a:rPr lang="en-IN" b="1" dirty="0">
                <a:solidFill>
                  <a:schemeClr val="accent1"/>
                </a:solidFill>
                <a:latin typeface="Lucida Console" panose="020B0609040504020204" pitchFamily="49" charset="0"/>
                <a:cs typeface="Mongolian Baiti" panose="03000500000000000000" pitchFamily="66" charset="0"/>
              </a:rPr>
              <a:t>End</a:t>
            </a:r>
            <a:endParaRPr lang="en-IN" dirty="0">
              <a:solidFill>
                <a:schemeClr val="accent1"/>
              </a:solidFill>
              <a:latin typeface="Lucida Console" panose="020B0609040504020204" pitchFamily="49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3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Transition rules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234816" y="0"/>
            <a:ext cx="5064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800" b="1" dirty="0">
                <a:latin typeface="Montserrat" panose="00000500000000000000" pitchFamily="2" charset="0"/>
              </a:rPr>
              <a:t>Ant Colony Optimisation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0B634A-F62C-4CC7-A679-8847575A89EF}"/>
              </a:ext>
            </a:extLst>
          </p:cNvPr>
          <p:cNvSpPr txBox="1"/>
          <p:nvPr/>
        </p:nvSpPr>
        <p:spPr>
          <a:xfrm>
            <a:off x="1384892" y="1910616"/>
            <a:ext cx="67640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  <a:cs typeface="Mongolian Baiti" panose="03000500000000000000" pitchFamily="66" charset="0"/>
              </a:rPr>
              <a:t>An ant will move from node i to node j with probability</a:t>
            </a:r>
          </a:p>
          <a:p>
            <a:endParaRPr lang="en-IN" dirty="0">
              <a:solidFill>
                <a:schemeClr val="accent1"/>
              </a:solidFill>
              <a:latin typeface="Montserrat" panose="00000500000000000000" pitchFamily="2" charset="0"/>
              <a:cs typeface="Mongolian Baiti" panose="03000500000000000000" pitchFamily="66" charset="0"/>
            </a:endParaRPr>
          </a:p>
          <a:p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  <a:cs typeface="Mongolian Baiti" panose="03000500000000000000" pitchFamily="66" charset="0"/>
              </a:rPr>
              <a:t>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1C8E1FD-BD50-470A-A021-6B87BA6D30D6}"/>
                  </a:ext>
                </a:extLst>
              </p:cNvPr>
              <p:cNvSpPr txBox="1"/>
              <p:nvPr/>
            </p:nvSpPr>
            <p:spPr>
              <a:xfrm>
                <a:off x="2887883" y="2346204"/>
                <a:ext cx="2235612" cy="71968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20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20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IN" sz="20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IN" sz="20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20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sSup>
                                <m:sSupPr>
                                  <m:ctrlP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p>
                                  <m: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sup>
                              </m:sSup>
                            </m:e>
                            <m:sub>
                              <m: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)(</m:t>
                          </m:r>
                          <m:sSub>
                            <m:sSubPr>
                              <m:ctrlP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sSup>
                                <m:sSupPr>
                                  <m:ctrlP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p>
                                  <m: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sup>
                              </m:sSup>
                            </m:e>
                            <m:sub>
                              <m: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IN" sz="20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p>
                                    <m:sSupPr>
                                      <m:ctrlPr>
                                        <a:rPr lang="en-IN" sz="20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sz="20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p>
                                      <m:r>
                                        <a:rPr lang="en-IN" sz="20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sup>
                                  </m:sSup>
                                </m:e>
                                <m:sub>
                                  <m: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p>
                                    <m:sSupPr>
                                      <m:ctrlPr>
                                        <a:rPr lang="en-IN" sz="20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IN" sz="20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p>
                                      <m:r>
                                        <a:rPr lang="en-IN" sz="2000" i="1">
                                          <a:solidFill>
                                            <a:schemeClr val="accent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𝑏</m:t>
                                      </m:r>
                                    </m:sup>
                                  </m:sSup>
                                </m:e>
                                <m:sub>
                                  <m:r>
                                    <a:rPr lang="en-IN" sz="2000" i="1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IN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1C8E1FD-BD50-470A-A021-6B87BA6D30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7883" y="2346204"/>
                <a:ext cx="2235612" cy="7196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09A8B2E5-36E5-4913-9258-CC65068118E9}"/>
              </a:ext>
            </a:extLst>
          </p:cNvPr>
          <p:cNvSpPr txBox="1"/>
          <p:nvPr/>
        </p:nvSpPr>
        <p:spPr>
          <a:xfrm>
            <a:off x="1527858" y="3460830"/>
            <a:ext cx="549797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</a:rPr>
              <a:t>Where,</a:t>
            </a:r>
          </a:p>
          <a:p>
            <a:r>
              <a:rPr lang="en-IN" dirty="0" err="1">
                <a:solidFill>
                  <a:schemeClr val="accent1"/>
                </a:solidFill>
                <a:latin typeface="Montserrat" panose="00000500000000000000" pitchFamily="2" charset="0"/>
              </a:rPr>
              <a:t>T</a:t>
            </a:r>
            <a:r>
              <a:rPr lang="en-IN" baseline="-25000" dirty="0" err="1">
                <a:solidFill>
                  <a:schemeClr val="accent1"/>
                </a:solidFill>
                <a:latin typeface="Montserrat" panose="00000500000000000000" pitchFamily="2" charset="0"/>
              </a:rPr>
              <a:t>ij</a:t>
            </a:r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</a:rPr>
              <a:t> is the amount of pheromone on edge </a:t>
            </a:r>
            <a:r>
              <a:rPr lang="en-IN" dirty="0" err="1">
                <a:solidFill>
                  <a:schemeClr val="accent1"/>
                </a:solidFill>
                <a:latin typeface="Montserrat" panose="00000500000000000000" pitchFamily="2" charset="0"/>
              </a:rPr>
              <a:t>i,j</a:t>
            </a:r>
            <a:endParaRPr lang="en-IN" dirty="0">
              <a:solidFill>
                <a:schemeClr val="accent1"/>
              </a:solidFill>
              <a:latin typeface="Montserrat" panose="00000500000000000000" pitchFamily="2" charset="0"/>
            </a:endParaRPr>
          </a:p>
          <a:p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</a:rPr>
              <a:t>a is a parameter to control the influence of </a:t>
            </a:r>
            <a:r>
              <a:rPr lang="en-IN" dirty="0" err="1">
                <a:solidFill>
                  <a:schemeClr val="accent1"/>
                </a:solidFill>
                <a:latin typeface="Montserrat" panose="00000500000000000000" pitchFamily="2" charset="0"/>
              </a:rPr>
              <a:t>T</a:t>
            </a:r>
            <a:r>
              <a:rPr lang="en-IN" baseline="-25000" dirty="0" err="1">
                <a:solidFill>
                  <a:schemeClr val="accent1"/>
                </a:solidFill>
                <a:latin typeface="Montserrat" panose="00000500000000000000" pitchFamily="2" charset="0"/>
              </a:rPr>
              <a:t>ij</a:t>
            </a:r>
            <a:r>
              <a:rPr lang="en-IN" baseline="-25000" dirty="0">
                <a:solidFill>
                  <a:schemeClr val="accent1"/>
                </a:solidFill>
                <a:latin typeface="Montserrat" panose="00000500000000000000" pitchFamily="2" charset="0"/>
              </a:rPr>
              <a:t>.</a:t>
            </a:r>
            <a:endParaRPr lang="en-IN" dirty="0">
              <a:solidFill>
                <a:schemeClr val="accent1"/>
              </a:solidFill>
              <a:latin typeface="Montserrat" panose="00000500000000000000" pitchFamily="2" charset="0"/>
            </a:endParaRPr>
          </a:p>
          <a:p>
            <a:r>
              <a:rPr lang="en-IN" dirty="0" err="1">
                <a:solidFill>
                  <a:schemeClr val="accent1"/>
                </a:solidFill>
                <a:latin typeface="Montserrat" panose="00000500000000000000" pitchFamily="2" charset="0"/>
              </a:rPr>
              <a:t>n</a:t>
            </a:r>
            <a:r>
              <a:rPr lang="en-IN" baseline="-25000" dirty="0" err="1">
                <a:solidFill>
                  <a:schemeClr val="accent1"/>
                </a:solidFill>
                <a:latin typeface="Montserrat" panose="00000500000000000000" pitchFamily="2" charset="0"/>
              </a:rPr>
              <a:t>ij</a:t>
            </a:r>
            <a:r>
              <a:rPr lang="en-IN" baseline="-25000" dirty="0">
                <a:solidFill>
                  <a:schemeClr val="accent1"/>
                </a:solidFill>
                <a:latin typeface="Montserrat" panose="00000500000000000000" pitchFamily="2" charset="0"/>
              </a:rPr>
              <a:t> </a:t>
            </a:r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</a:rPr>
              <a:t>is the desirability of edge </a:t>
            </a:r>
            <a:r>
              <a:rPr lang="en-IN" dirty="0" err="1">
                <a:solidFill>
                  <a:schemeClr val="accent1"/>
                </a:solidFill>
                <a:latin typeface="Montserrat" panose="00000500000000000000" pitchFamily="2" charset="0"/>
              </a:rPr>
              <a:t>I,j</a:t>
            </a:r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</a:rPr>
              <a:t> (typically 1/</a:t>
            </a:r>
            <a:r>
              <a:rPr lang="en-IN" dirty="0" err="1">
                <a:solidFill>
                  <a:schemeClr val="accent1"/>
                </a:solidFill>
                <a:latin typeface="Montserrat" panose="00000500000000000000" pitchFamily="2" charset="0"/>
              </a:rPr>
              <a:t>d</a:t>
            </a:r>
            <a:r>
              <a:rPr lang="en-IN" baseline="-25000" dirty="0" err="1">
                <a:solidFill>
                  <a:schemeClr val="accent1"/>
                </a:solidFill>
                <a:latin typeface="Montserrat" panose="00000500000000000000" pitchFamily="2" charset="0"/>
              </a:rPr>
              <a:t>ij</a:t>
            </a:r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</a:rPr>
              <a:t>).</a:t>
            </a:r>
          </a:p>
          <a:p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</a:rPr>
              <a:t>b is a parameter to control the influence of </a:t>
            </a:r>
            <a:r>
              <a:rPr lang="en-IN" dirty="0" err="1">
                <a:solidFill>
                  <a:schemeClr val="accent1"/>
                </a:solidFill>
                <a:latin typeface="Montserrat" panose="00000500000000000000" pitchFamily="2" charset="0"/>
              </a:rPr>
              <a:t>n</a:t>
            </a:r>
            <a:r>
              <a:rPr lang="en-IN" baseline="-25000" dirty="0" err="1">
                <a:solidFill>
                  <a:schemeClr val="accent1"/>
                </a:solidFill>
                <a:latin typeface="Montserrat" panose="00000500000000000000" pitchFamily="2" charset="0"/>
              </a:rPr>
              <a:t>ij</a:t>
            </a:r>
            <a:r>
              <a:rPr lang="en-IN" baseline="-25000" dirty="0">
                <a:solidFill>
                  <a:schemeClr val="accent1"/>
                </a:solidFill>
                <a:latin typeface="Montserrat" panose="00000500000000000000" pitchFamily="2" charset="0"/>
              </a:rPr>
              <a:t>.</a:t>
            </a:r>
            <a:endParaRPr lang="en-IN" dirty="0">
              <a:solidFill>
                <a:schemeClr val="accent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04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>
            <a:spLocks noGrp="1"/>
          </p:cNvSpPr>
          <p:nvPr>
            <p:ph type="title"/>
          </p:nvPr>
        </p:nvSpPr>
        <p:spPr>
          <a:xfrm>
            <a:off x="729450" y="1196556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Outline</a:t>
            </a:r>
            <a:endParaRPr sz="4000" dirty="0"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2413410" cy="2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600" u="sng" dirty="0">
                <a:solidFill>
                  <a:schemeClr val="bg2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Problem</a:t>
            </a:r>
            <a:endParaRPr sz="1600" dirty="0">
              <a:solidFill>
                <a:schemeClr val="bg2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u="sng" dirty="0">
                <a:solidFill>
                  <a:schemeClr val="bg2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Solution Proposal</a:t>
            </a:r>
            <a:endParaRPr sz="1600" dirty="0">
              <a:solidFill>
                <a:schemeClr val="bg2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-IN" sz="1600" u="sng" dirty="0">
                <a:solidFill>
                  <a:schemeClr val="bg2"/>
                </a:solidFill>
              </a:rPr>
              <a:t>Algorithms</a:t>
            </a:r>
            <a:endParaRPr sz="1600" dirty="0">
              <a:solidFill>
                <a:schemeClr val="bg2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-IN" sz="1600" u="sng" dirty="0">
                <a:solidFill>
                  <a:schemeClr val="bg2"/>
                </a:solidFill>
              </a:rPr>
              <a:t>Analysis</a:t>
            </a:r>
          </a:p>
          <a:p>
            <a:pPr marL="285750" indent="-285750">
              <a:spcBef>
                <a:spcPts val="1600"/>
              </a:spcBef>
            </a:pPr>
            <a:r>
              <a:rPr lang="en-IN" sz="1600" u="sng" dirty="0">
                <a:solidFill>
                  <a:schemeClr val="bg2"/>
                </a:solidFill>
              </a:rPr>
              <a:t>Comparison</a:t>
            </a:r>
            <a:endParaRPr sz="1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D2C05D-BD74-4409-8625-8B8952DE33D4}"/>
              </a:ext>
            </a:extLst>
          </p:cNvPr>
          <p:cNvSpPr/>
          <p:nvPr/>
        </p:nvSpPr>
        <p:spPr>
          <a:xfrm>
            <a:off x="4234070" y="1053548"/>
            <a:ext cx="2859900" cy="3252900"/>
          </a:xfrm>
          <a:prstGeom prst="rect">
            <a:avLst/>
          </a:prstGeom>
          <a:noFill/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Pheromone Update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234816" y="0"/>
            <a:ext cx="5064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800" b="1" dirty="0">
                <a:latin typeface="Montserrat" panose="00000500000000000000" pitchFamily="2" charset="0"/>
              </a:rPr>
              <a:t>Ant Colony Optimisation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0B634A-F62C-4CC7-A679-8847575A89EF}"/>
              </a:ext>
            </a:extLst>
          </p:cNvPr>
          <p:cNvSpPr txBox="1"/>
          <p:nvPr/>
        </p:nvSpPr>
        <p:spPr>
          <a:xfrm>
            <a:off x="1384892" y="1910616"/>
            <a:ext cx="67640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  <a:cs typeface="Mongolian Baiti" panose="03000500000000000000" pitchFamily="66" charset="0"/>
              </a:rPr>
              <a:t>Amount of pheromone is updated according to the equation</a:t>
            </a:r>
          </a:p>
          <a:p>
            <a:endParaRPr lang="en-IN" dirty="0">
              <a:solidFill>
                <a:schemeClr val="accent1"/>
              </a:solidFill>
              <a:latin typeface="Montserrat" panose="00000500000000000000" pitchFamily="2" charset="0"/>
              <a:cs typeface="Mongolian Baiti" panose="03000500000000000000" pitchFamily="66" charset="0"/>
            </a:endParaRPr>
          </a:p>
          <a:p>
            <a:r>
              <a:rPr lang="en-IN" dirty="0">
                <a:solidFill>
                  <a:schemeClr val="accent1"/>
                </a:solidFill>
                <a:latin typeface="Montserrat" panose="00000500000000000000" pitchFamily="2" charset="0"/>
                <a:cs typeface="Mongolian Baiti" panose="03000500000000000000" pitchFamily="66" charset="0"/>
              </a:rPr>
              <a:t>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1C8E1FD-BD50-470A-A021-6B87BA6D30D6}"/>
                  </a:ext>
                </a:extLst>
              </p:cNvPr>
              <p:cNvSpPr txBox="1"/>
              <p:nvPr/>
            </p:nvSpPr>
            <p:spPr>
              <a:xfrm>
                <a:off x="2887883" y="2346204"/>
                <a:ext cx="2722220" cy="3324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20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20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sz="20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IN" sz="20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IN" sz="2000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</m:d>
                          <m: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IN" sz="2000" i="1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IN" sz="2000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IN" sz="2000" i="1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N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1C8E1FD-BD50-470A-A021-6B87BA6D30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7883" y="2346204"/>
                <a:ext cx="2722220" cy="332463"/>
              </a:xfrm>
              <a:prstGeom prst="rect">
                <a:avLst/>
              </a:prstGeom>
              <a:blipFill>
                <a:blip r:embed="rId3"/>
                <a:stretch>
                  <a:fillRect l="-1570" r="-2915" b="-2777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A8B2E5-36E5-4913-9258-CC65068118E9}"/>
                  </a:ext>
                </a:extLst>
              </p:cNvPr>
              <p:cNvSpPr txBox="1"/>
              <p:nvPr/>
            </p:nvSpPr>
            <p:spPr>
              <a:xfrm>
                <a:off x="1500005" y="2939970"/>
                <a:ext cx="5497975" cy="9714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>
                    <a:solidFill>
                      <a:schemeClr val="accent1"/>
                    </a:solidFill>
                    <a:latin typeface="Montserrat" panose="00000500000000000000" pitchFamily="2" charset="0"/>
                  </a:rPr>
                  <a:t>Where,</a:t>
                </a:r>
              </a:p>
              <a:p>
                <a:r>
                  <a:rPr lang="en-IN" dirty="0" err="1">
                    <a:solidFill>
                      <a:schemeClr val="accent1"/>
                    </a:solidFill>
                    <a:latin typeface="Montserrat" panose="00000500000000000000" pitchFamily="2" charset="0"/>
                  </a:rPr>
                  <a:t>T</a:t>
                </a:r>
                <a:r>
                  <a:rPr lang="en-IN" baseline="-25000" dirty="0" err="1">
                    <a:solidFill>
                      <a:schemeClr val="accent1"/>
                    </a:solidFill>
                    <a:latin typeface="Montserrat" panose="00000500000000000000" pitchFamily="2" charset="0"/>
                  </a:rPr>
                  <a:t>ij</a:t>
                </a:r>
                <a:r>
                  <a:rPr lang="en-IN" dirty="0">
                    <a:solidFill>
                      <a:schemeClr val="accent1"/>
                    </a:solidFill>
                    <a:latin typeface="Montserrat" panose="00000500000000000000" pitchFamily="2" charset="0"/>
                  </a:rPr>
                  <a:t> is the amount of pheromone on edge </a:t>
                </a:r>
                <a:r>
                  <a:rPr lang="en-IN" dirty="0" err="1">
                    <a:solidFill>
                      <a:schemeClr val="accent1"/>
                    </a:solidFill>
                    <a:latin typeface="Montserrat" panose="00000500000000000000" pitchFamily="2" charset="0"/>
                  </a:rPr>
                  <a:t>i,j</a:t>
                </a:r>
                <a:endParaRPr lang="en-IN" dirty="0">
                  <a:solidFill>
                    <a:schemeClr val="accent1"/>
                  </a:solidFill>
                  <a:latin typeface="Montserrat" panose="00000500000000000000" pitchFamily="2" charset="0"/>
                </a:endParaRPr>
              </a:p>
              <a:p>
                <a:r>
                  <a:rPr lang="en-IN" dirty="0">
                    <a:solidFill>
                      <a:schemeClr val="accent1"/>
                    </a:solidFill>
                    <a:latin typeface="Montserrat" panose="00000500000000000000" pitchFamily="2" charset="0"/>
                  </a:rPr>
                  <a:t>p is rate of pheromone evaporation.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IN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IN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IN" dirty="0">
                    <a:solidFill>
                      <a:schemeClr val="accent1"/>
                    </a:solidFill>
                    <a:latin typeface="Montserrat" panose="00000500000000000000" pitchFamily="2" charset="0"/>
                  </a:rPr>
                  <a:t> is the amount of pheromone deposited.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9A8B2E5-36E5-4913-9258-CC65068118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0005" y="2939970"/>
                <a:ext cx="5497975" cy="971420"/>
              </a:xfrm>
              <a:prstGeom prst="rect">
                <a:avLst/>
              </a:prstGeom>
              <a:blipFill>
                <a:blip r:embed="rId4"/>
                <a:stretch>
                  <a:fillRect l="-333" t="-625" b="-375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92249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Application in course timetabling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234816" y="0"/>
            <a:ext cx="5064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IN" sz="2800" b="1" dirty="0">
                <a:latin typeface="Montserrat" panose="00000500000000000000" pitchFamily="2" charset="0"/>
              </a:rPr>
              <a:t>Ant Colony Optimisation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0B634A-F62C-4CC7-A679-8847575A89EF}"/>
              </a:ext>
            </a:extLst>
          </p:cNvPr>
          <p:cNvSpPr txBox="1"/>
          <p:nvPr/>
        </p:nvSpPr>
        <p:spPr>
          <a:xfrm>
            <a:off x="729449" y="1910616"/>
            <a:ext cx="7592747" cy="2318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Assuming total Subjects=6, Professors=3, Periods in a day=6, Days in a week=5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Denote Subjects with ‘A’,’B’,’C’,’D’,’E’ &amp; ‘F’ respectively.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Design 30 cities such that they denote 30 periods.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Two cities can be of same subject.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Distance between the cities denote conflicts between them.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Apply Ant colony optimisation to this structure.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The best route will be the best possible solution.</a:t>
            </a:r>
          </a:p>
        </p:txBody>
      </p:sp>
    </p:spTree>
    <p:extLst>
      <p:ext uri="{BB962C8B-B14F-4D97-AF65-F5344CB8AC3E}">
        <p14:creationId xmlns:p14="http://schemas.microsoft.com/office/powerpoint/2010/main" val="4155128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/>
              <a:t>Algorithms</a:t>
            </a:r>
            <a:endParaRPr sz="4400" dirty="0"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2"/>
          </p:nvPr>
        </p:nvSpPr>
        <p:spPr>
          <a:xfrm>
            <a:off x="4826648" y="1754927"/>
            <a:ext cx="3842000" cy="2134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l" rtl="0">
              <a:spcBef>
                <a:spcPts val="1600"/>
              </a:spcBef>
              <a:spcAft>
                <a:spcPts val="1600"/>
              </a:spcAft>
              <a:buSzPct val="95000"/>
              <a:buFont typeface="+mj-lt"/>
              <a:buAutoNum type="arabicPeriod"/>
            </a:pPr>
            <a:r>
              <a:rPr lang="en-IN" sz="2000" dirty="0">
                <a:hlinkClick r:id="rId3" action="ppaction://hlinkfile"/>
              </a:rPr>
              <a:t>GENETIC ALGORITHM</a:t>
            </a:r>
            <a:endParaRPr lang="en-IN" sz="2000" dirty="0"/>
          </a:p>
          <a:p>
            <a:pPr lvl="0" indent="-457200" algn="l" rtl="0">
              <a:spcBef>
                <a:spcPts val="1600"/>
              </a:spcBef>
              <a:spcAft>
                <a:spcPts val="1600"/>
              </a:spcAft>
              <a:buSzPct val="95000"/>
              <a:buFont typeface="+mj-lt"/>
              <a:buAutoNum type="arabicPeriod"/>
            </a:pPr>
            <a:r>
              <a:rPr lang="en-IN" sz="2000" dirty="0">
                <a:hlinkClick r:id="rId4" action="ppaction://hlinkfile"/>
              </a:rPr>
              <a:t>ANT COLONY  OPTIMISATION</a:t>
            </a:r>
            <a:endParaRPr sz="20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541058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400" dirty="0">
                <a:latin typeface="Montserrat" panose="00000500000000000000" pitchFamily="2" charset="0"/>
              </a:rPr>
              <a:t>Analysis</a:t>
            </a:r>
            <a:endParaRPr sz="5400" dirty="0">
              <a:latin typeface="Montserrat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dirty="0">
              <a:latin typeface="Montserrat" panose="00000500000000000000" pitchFamily="2" charset="0"/>
            </a:endParaRPr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2"/>
          </p:nvPr>
        </p:nvSpPr>
        <p:spPr>
          <a:xfrm>
            <a:off x="4791920" y="172814"/>
            <a:ext cx="4074289" cy="47978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3200" b="1" dirty="0">
                <a:solidFill>
                  <a:schemeClr val="dk1"/>
                </a:solidFill>
              </a:rPr>
              <a:t>Genetic algorithm</a:t>
            </a:r>
            <a:endParaRPr sz="32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Following methods are used in the implementation :</a:t>
            </a:r>
          </a:p>
          <a:p>
            <a:pPr marL="400050" lvl="0" indent="-400050" algn="l" rtl="0">
              <a:spcBef>
                <a:spcPts val="10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mutatedGene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spcBef>
                <a:spcPts val="10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createGnome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spcBef>
                <a:spcPts val="10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mate()</a:t>
            </a:r>
          </a:p>
          <a:p>
            <a:pPr marL="400050" lvl="0" indent="-400050" algn="l" rtl="0">
              <a:spcBef>
                <a:spcPts val="10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conflictSubHours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spcBef>
                <a:spcPts val="10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conflictProfHours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spcBef>
                <a:spcPts val="10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conflictSubCount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spcBef>
                <a:spcPts val="10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calcFitness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spcBef>
                <a:spcPts val="10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main()</a:t>
            </a:r>
            <a:endParaRPr sz="16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2"/>
          </p:nvPr>
        </p:nvSpPr>
        <p:spPr>
          <a:xfrm>
            <a:off x="4690944" y="1226110"/>
            <a:ext cx="4155311" cy="3531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main()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     initialization  -&gt; N*p*d*(S+P)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     while    -&gt; runs at most FX times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	sort()   -&gt; Z.log(Z)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	for each Individual   -&gt; Z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		mate()     -&gt; p*d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	end for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	offspring  -&gt;p*d*(S+P)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     end while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end main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1100" dirty="0">
              <a:solidFill>
                <a:schemeClr val="bg2"/>
              </a:solidFill>
              <a:latin typeface="Lucida Console" panose="020B0609040504020204" pitchFamily="49" charset="0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1100" dirty="0">
              <a:solidFill>
                <a:schemeClr val="bg2"/>
              </a:solidFill>
              <a:latin typeface="Lucida Console" panose="020B0609040504020204" pitchFamily="49" charset="0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1100" dirty="0">
              <a:solidFill>
                <a:schemeClr val="bg2"/>
              </a:solidFill>
              <a:latin typeface="Lucida Console" panose="020B0609040504020204" pitchFamily="49" charset="0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400" b="1" dirty="0">
                <a:solidFill>
                  <a:schemeClr val="bg2"/>
                </a:solidFill>
                <a:latin typeface="Montserrat" panose="00000500000000000000" pitchFamily="2" charset="0"/>
              </a:rPr>
              <a:t>O(N*p*d*(S+P)+FX(Z.log(Z) +Z*p*</a:t>
            </a:r>
            <a:r>
              <a:rPr lang="en-IN" sz="1400" b="1" dirty="0" err="1">
                <a:solidFill>
                  <a:schemeClr val="bg2"/>
                </a:solidFill>
                <a:latin typeface="Montserrat" panose="00000500000000000000" pitchFamily="2" charset="0"/>
              </a:rPr>
              <a:t>d+p</a:t>
            </a:r>
            <a:r>
              <a:rPr lang="en-IN" sz="1400" b="1" dirty="0">
                <a:solidFill>
                  <a:schemeClr val="bg2"/>
                </a:solidFill>
                <a:latin typeface="Montserrat" panose="00000500000000000000" pitchFamily="2" charset="0"/>
              </a:rPr>
              <a:t>*d*(S+P)))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1100" dirty="0">
              <a:solidFill>
                <a:schemeClr val="bg2"/>
              </a:solidFill>
              <a:latin typeface="Montserrat" panose="00000500000000000000" pitchFamily="2" charset="0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Montserrat" panose="00000500000000000000" pitchFamily="2" charset="0"/>
              </a:rPr>
              <a:t>Z is mostly constant, hence, complexity depends upon fitness function.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1100" dirty="0">
              <a:solidFill>
                <a:schemeClr val="bg2"/>
              </a:solidFill>
              <a:latin typeface="Montserrat" panose="00000500000000000000" pitchFamily="2" charset="0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Montserrat" panose="00000500000000000000" pitchFamily="2" charset="0"/>
              </a:rPr>
              <a:t>Complexity of fitness function -&gt; O(p*d*(S+P))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400" dirty="0">
              <a:solidFill>
                <a:schemeClr val="lt1"/>
              </a:solidFill>
              <a:latin typeface="Lucida Console" panose="020B0609040504020204" pitchFamily="49" charset="0"/>
            </a:endParaRPr>
          </a:p>
        </p:txBody>
      </p:sp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724950" y="476162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dirty="0">
                <a:latin typeface="Montserrat" panose="00000500000000000000" pitchFamily="2" charset="0"/>
              </a:rPr>
              <a:t>Variables</a:t>
            </a:r>
            <a:endParaRPr sz="3600" b="0" dirty="0">
              <a:latin typeface="Montserrat" panose="00000500000000000000" pitchFamily="2" charset="0"/>
            </a:endParaRPr>
          </a:p>
        </p:txBody>
      </p:sp>
      <p:sp>
        <p:nvSpPr>
          <p:cNvPr id="170" name="Google Shape;170;p22"/>
          <p:cNvSpPr txBox="1">
            <a:spLocks noGrp="1"/>
          </p:cNvSpPr>
          <p:nvPr>
            <p:ph type="subTitle" idx="1"/>
          </p:nvPr>
        </p:nvSpPr>
        <p:spPr>
          <a:xfrm>
            <a:off x="724949" y="1585732"/>
            <a:ext cx="3728108" cy="28126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N : Subject size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P : Professor size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p : Period size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d : Day size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X : Stopping criteria (if unchanged after          	X iterations)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F: Maximum fitness value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Z : Population size</a:t>
            </a:r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E278742A-E989-4DE7-AA6F-8D5DB3BA5005}"/>
              </a:ext>
            </a:extLst>
          </p:cNvPr>
          <p:cNvSpPr txBox="1">
            <a:spLocks/>
          </p:cNvSpPr>
          <p:nvPr/>
        </p:nvSpPr>
        <p:spPr>
          <a:xfrm>
            <a:off x="5442241" y="476162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IN" sz="3600" dirty="0">
                <a:latin typeface="Montserrat" panose="00000500000000000000" pitchFamily="2" charset="0"/>
              </a:rPr>
              <a:t>Complexity</a:t>
            </a:r>
            <a:endParaRPr lang="en-IN" sz="3600" b="0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541058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400" dirty="0">
                <a:latin typeface="Montserrat" panose="00000500000000000000" pitchFamily="2" charset="0"/>
              </a:rPr>
              <a:t>Analysis</a:t>
            </a:r>
            <a:endParaRPr sz="5400" dirty="0">
              <a:latin typeface="Montserrat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dirty="0">
              <a:latin typeface="Montserrat" panose="00000500000000000000" pitchFamily="2" charset="0"/>
            </a:endParaRPr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2"/>
          </p:nvPr>
        </p:nvSpPr>
        <p:spPr>
          <a:xfrm>
            <a:off x="4791920" y="92597"/>
            <a:ext cx="4074289" cy="5050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lvl="0" indent="-5143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 startAt="2"/>
            </a:pPr>
            <a:r>
              <a:rPr lang="en-IN" sz="3200" b="1" dirty="0">
                <a:solidFill>
                  <a:schemeClr val="dk1"/>
                </a:solidFill>
              </a:rPr>
              <a:t>Ant Colony Optimisation</a:t>
            </a:r>
            <a:endParaRPr sz="32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Following methods are used in the implementation :</a:t>
            </a:r>
          </a:p>
          <a:p>
            <a:pPr marL="400050" lvl="0" indent="-400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graph()</a:t>
            </a:r>
          </a:p>
          <a:p>
            <a:pPr marL="400050" lvl="0" indent="-400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initPheromones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indexofTarget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initAnts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length()</a:t>
            </a:r>
          </a:p>
          <a:p>
            <a:pPr marL="400050" lvl="0" indent="-400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bestTrail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probability()</a:t>
            </a:r>
          </a:p>
          <a:p>
            <a:pPr marL="400050" lvl="0" indent="-400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buildTrail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</a:p>
          <a:p>
            <a:pPr marL="400050" lvl="0" indent="-400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IN" sz="1600" dirty="0" err="1">
                <a:solidFill>
                  <a:schemeClr val="bg2"/>
                </a:solidFill>
                <a:latin typeface="Montserrat" panose="00000500000000000000" pitchFamily="2" charset="0"/>
              </a:rPr>
              <a:t>updatePheromones</a:t>
            </a:r>
            <a:r>
              <a:rPr lang="en-IN" sz="1600" dirty="0">
                <a:solidFill>
                  <a:schemeClr val="bg2"/>
                </a:solidFill>
                <a:latin typeface="Montserrat" panose="00000500000000000000" pitchFamily="2" charset="0"/>
              </a:rPr>
              <a:t>()</a:t>
            </a:r>
            <a:endParaRPr sz="16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9530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2"/>
          </p:nvPr>
        </p:nvSpPr>
        <p:spPr>
          <a:xfrm>
            <a:off x="4690944" y="1226110"/>
            <a:ext cx="4155311" cy="3531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main()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     graph()   -&gt; N</a:t>
            </a:r>
            <a:r>
              <a:rPr lang="en-IN" sz="1100" baseline="30000" dirty="0">
                <a:solidFill>
                  <a:schemeClr val="bg2"/>
                </a:solidFill>
                <a:latin typeface="Lucida Console" panose="020B0609040504020204" pitchFamily="49" charset="0"/>
              </a:rPr>
              <a:t>2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     while   -&gt; at most T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	</a:t>
            </a:r>
            <a:r>
              <a:rPr lang="en-IN" sz="1100" dirty="0" err="1">
                <a:solidFill>
                  <a:schemeClr val="bg2"/>
                </a:solidFill>
                <a:latin typeface="Lucida Console" panose="020B0609040504020204" pitchFamily="49" charset="0"/>
              </a:rPr>
              <a:t>updateAnts</a:t>
            </a: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()    -&gt;  M*N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	</a:t>
            </a:r>
            <a:r>
              <a:rPr lang="en-IN" sz="1100" dirty="0" err="1">
                <a:solidFill>
                  <a:schemeClr val="bg2"/>
                </a:solidFill>
                <a:latin typeface="Lucida Console" panose="020B0609040504020204" pitchFamily="49" charset="0"/>
              </a:rPr>
              <a:t>updatePheromones</a:t>
            </a: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() -&gt; M*N</a:t>
            </a:r>
            <a:r>
              <a:rPr lang="en-IN" sz="1100" baseline="30000" dirty="0">
                <a:solidFill>
                  <a:schemeClr val="bg2"/>
                </a:solidFill>
                <a:latin typeface="Lucida Console" panose="020B0609040504020204" pitchFamily="49" charset="0"/>
              </a:rPr>
              <a:t>2</a:t>
            </a:r>
            <a:endParaRPr lang="en-IN" sz="1100" dirty="0">
              <a:solidFill>
                <a:schemeClr val="bg2"/>
              </a:solidFill>
              <a:latin typeface="Lucida Console" panose="020B0609040504020204" pitchFamily="49" charset="0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	</a:t>
            </a:r>
            <a:r>
              <a:rPr lang="en-IN" sz="1100" dirty="0" err="1">
                <a:solidFill>
                  <a:schemeClr val="bg2"/>
                </a:solidFill>
                <a:latin typeface="Lucida Console" panose="020B0609040504020204" pitchFamily="49" charset="0"/>
              </a:rPr>
              <a:t>bestTrail</a:t>
            </a: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()    -&gt; M+N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100" dirty="0">
                <a:solidFill>
                  <a:schemeClr val="bg2"/>
                </a:solidFill>
                <a:latin typeface="Lucida Console" panose="020B0609040504020204" pitchFamily="49" charset="0"/>
              </a:rPr>
              <a:t>end main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1100" dirty="0">
              <a:solidFill>
                <a:schemeClr val="bg2"/>
              </a:solidFill>
              <a:latin typeface="Lucida Console" panose="020B0609040504020204" pitchFamily="49" charset="0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1100" dirty="0">
              <a:solidFill>
                <a:schemeClr val="bg2"/>
              </a:solidFill>
              <a:latin typeface="Lucida Console" panose="020B0609040504020204" pitchFamily="49" charset="0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1100" dirty="0">
              <a:solidFill>
                <a:schemeClr val="bg2"/>
              </a:solidFill>
              <a:latin typeface="Lucida Console" panose="020B0609040504020204" pitchFamily="49" charset="0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IN" sz="1400" b="1" dirty="0">
                <a:solidFill>
                  <a:schemeClr val="bg2"/>
                </a:solidFill>
                <a:latin typeface="Montserrat" panose="00000500000000000000" pitchFamily="2" charset="0"/>
              </a:rPr>
              <a:t>O(N</a:t>
            </a:r>
            <a:r>
              <a:rPr lang="en-IN" sz="1400" b="1" baseline="30000" dirty="0">
                <a:solidFill>
                  <a:schemeClr val="bg2"/>
                </a:solidFill>
                <a:latin typeface="Montserrat" panose="00000500000000000000" pitchFamily="2" charset="0"/>
              </a:rPr>
              <a:t>2</a:t>
            </a:r>
            <a:r>
              <a:rPr lang="en-IN" sz="1400" b="1" dirty="0">
                <a:solidFill>
                  <a:schemeClr val="bg2"/>
                </a:solidFill>
                <a:latin typeface="Montserrat" panose="00000500000000000000" pitchFamily="2" charset="0"/>
              </a:rPr>
              <a:t> + T(M*N+M*</a:t>
            </a:r>
            <a:r>
              <a:rPr lang="en-IN" sz="1100" b="1" dirty="0">
                <a:solidFill>
                  <a:schemeClr val="bg2"/>
                </a:solidFill>
                <a:latin typeface="Montserrat" panose="00000500000000000000" pitchFamily="2" charset="0"/>
              </a:rPr>
              <a:t> N</a:t>
            </a:r>
            <a:r>
              <a:rPr lang="en-IN" sz="1100" b="1" baseline="30000" dirty="0">
                <a:solidFill>
                  <a:schemeClr val="bg2"/>
                </a:solidFill>
                <a:latin typeface="Montserrat" panose="00000500000000000000" pitchFamily="2" charset="0"/>
              </a:rPr>
              <a:t>2 </a:t>
            </a:r>
            <a:r>
              <a:rPr lang="en-IN" sz="1100" b="1" dirty="0">
                <a:solidFill>
                  <a:schemeClr val="bg2"/>
                </a:solidFill>
                <a:latin typeface="Montserrat" panose="00000500000000000000" pitchFamily="2" charset="0"/>
              </a:rPr>
              <a:t> + (M+N))</a:t>
            </a:r>
          </a:p>
          <a:p>
            <a:pPr marL="0" lvl="0" indent="0">
              <a:lnSpc>
                <a:spcPct val="100000"/>
              </a:lnSpc>
              <a:buNone/>
            </a:pPr>
            <a:endParaRPr lang="en-IN" sz="1100" dirty="0">
              <a:solidFill>
                <a:schemeClr val="bg2"/>
              </a:solidFill>
              <a:latin typeface="Montserrat" panose="00000500000000000000" pitchFamily="2" charset="0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IN" sz="1100" dirty="0">
                <a:solidFill>
                  <a:schemeClr val="bg2"/>
                </a:solidFill>
                <a:latin typeface="Montserrat" panose="00000500000000000000" pitchFamily="2" charset="0"/>
              </a:rPr>
              <a:t>Therefore, overall complexity is O(T*M*</a:t>
            </a:r>
            <a:r>
              <a:rPr lang="en-IN" sz="1100" b="1" dirty="0">
                <a:solidFill>
                  <a:schemeClr val="bg2"/>
                </a:solidFill>
                <a:latin typeface="Montserrat" panose="00000500000000000000" pitchFamily="2" charset="0"/>
              </a:rPr>
              <a:t> </a:t>
            </a:r>
            <a:r>
              <a:rPr lang="en-IN" sz="1100" dirty="0">
                <a:solidFill>
                  <a:schemeClr val="bg2"/>
                </a:solidFill>
                <a:latin typeface="Montserrat" panose="00000500000000000000" pitchFamily="2" charset="0"/>
              </a:rPr>
              <a:t>N</a:t>
            </a:r>
            <a:r>
              <a:rPr lang="en-IN" sz="1100" baseline="30000" dirty="0">
                <a:solidFill>
                  <a:schemeClr val="bg2"/>
                </a:solidFill>
                <a:latin typeface="Montserrat" panose="00000500000000000000" pitchFamily="2" charset="0"/>
              </a:rPr>
              <a:t>2</a:t>
            </a:r>
            <a:r>
              <a:rPr lang="en-IN" sz="1100" dirty="0">
                <a:solidFill>
                  <a:schemeClr val="bg2"/>
                </a:solidFill>
                <a:latin typeface="Montserrat" panose="00000500000000000000" pitchFamily="2" charset="0"/>
              </a:rPr>
              <a:t>).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lang="en-IN" sz="400" dirty="0">
              <a:solidFill>
                <a:schemeClr val="lt1"/>
              </a:solidFill>
              <a:latin typeface="Lucida Console" panose="020B0609040504020204" pitchFamily="49" charset="0"/>
            </a:endParaRPr>
          </a:p>
        </p:txBody>
      </p:sp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724950" y="476162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dirty="0">
                <a:latin typeface="Montserrat" panose="00000500000000000000" pitchFamily="2" charset="0"/>
              </a:rPr>
              <a:t>Variables</a:t>
            </a:r>
            <a:endParaRPr sz="3600" b="0" dirty="0">
              <a:latin typeface="Montserrat" panose="00000500000000000000" pitchFamily="2" charset="0"/>
            </a:endParaRPr>
          </a:p>
        </p:txBody>
      </p:sp>
      <p:sp>
        <p:nvSpPr>
          <p:cNvPr id="170" name="Google Shape;170;p22"/>
          <p:cNvSpPr txBox="1">
            <a:spLocks noGrp="1"/>
          </p:cNvSpPr>
          <p:nvPr>
            <p:ph type="subTitle" idx="1"/>
          </p:nvPr>
        </p:nvSpPr>
        <p:spPr>
          <a:xfrm>
            <a:off x="724950" y="1585732"/>
            <a:ext cx="3300900" cy="11458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N : Number of cities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M : number of ants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300" dirty="0">
                <a:latin typeface="Montserrat" panose="00000500000000000000" pitchFamily="2" charset="0"/>
              </a:rPr>
              <a:t>T : </a:t>
            </a:r>
            <a:r>
              <a:rPr lang="en-IN" sz="1300" dirty="0" err="1">
                <a:latin typeface="Montserrat" panose="00000500000000000000" pitchFamily="2" charset="0"/>
              </a:rPr>
              <a:t>maxtime</a:t>
            </a:r>
            <a:endParaRPr lang="en-IN" sz="1300" dirty="0">
              <a:latin typeface="Montserrat" panose="00000500000000000000" pitchFamily="2" charset="0"/>
            </a:endParaRPr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E278742A-E989-4DE7-AA6F-8D5DB3BA5005}"/>
              </a:ext>
            </a:extLst>
          </p:cNvPr>
          <p:cNvSpPr txBox="1">
            <a:spLocks/>
          </p:cNvSpPr>
          <p:nvPr/>
        </p:nvSpPr>
        <p:spPr>
          <a:xfrm>
            <a:off x="5442241" y="476162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IN" sz="3600" dirty="0">
                <a:latin typeface="Montserrat" panose="00000500000000000000" pitchFamily="2" charset="0"/>
              </a:rPr>
              <a:t>Complexity</a:t>
            </a:r>
            <a:endParaRPr lang="en-IN" sz="3600" b="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4733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Montserrat" panose="00000500000000000000" pitchFamily="2" charset="0"/>
              </a:rPr>
              <a:t>Comparison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5D6C0-C04C-4E5B-BA03-38A1785BD92A}"/>
              </a:ext>
            </a:extLst>
          </p:cNvPr>
          <p:cNvSpPr txBox="1"/>
          <p:nvPr/>
        </p:nvSpPr>
        <p:spPr>
          <a:xfrm>
            <a:off x="344597" y="2310140"/>
            <a:ext cx="37436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Montserrat" panose="00000500000000000000" pitchFamily="2" charset="0"/>
              </a:rPr>
              <a:t>For same set of input in Genetic Algorithm &amp; Ant Colony Optimisation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D3062F-2F53-46B1-87FF-A9D01775ED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80" t="25202" r="53813" b="3790"/>
          <a:stretch/>
        </p:blipFill>
        <p:spPr>
          <a:xfrm>
            <a:off x="5017736" y="2162250"/>
            <a:ext cx="1976120" cy="27399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0095E0-7E2C-4A42-8372-1560E022C1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451" t="24329" r="55601" b="51318"/>
          <a:stretch/>
        </p:blipFill>
        <p:spPr>
          <a:xfrm>
            <a:off x="4737654" y="486464"/>
            <a:ext cx="2536284" cy="12893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5B45D1B-AE16-4E47-8918-27420B00F2EB}"/>
              </a:ext>
            </a:extLst>
          </p:cNvPr>
          <p:cNvSpPr txBox="1"/>
          <p:nvPr/>
        </p:nvSpPr>
        <p:spPr>
          <a:xfrm>
            <a:off x="7467600" y="655983"/>
            <a:ext cx="15637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Genetic Algorithm : 2,07,20,944 steps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784C53E-23C0-4D18-9C95-755CCBB98F5C}"/>
              </a:ext>
            </a:extLst>
          </p:cNvPr>
          <p:cNvSpPr txBox="1"/>
          <p:nvPr/>
        </p:nvSpPr>
        <p:spPr>
          <a:xfrm>
            <a:off x="7420528" y="3316779"/>
            <a:ext cx="156375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Ant Colony Optimisation :</a:t>
            </a:r>
          </a:p>
          <a:p>
            <a:r>
              <a:rPr lang="en-IN" sz="1100" dirty="0"/>
              <a:t>11,07,01,444 steps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Montserrat" panose="00000500000000000000" pitchFamily="2" charset="0"/>
              </a:rPr>
              <a:t>Comparison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5D6C0-C04C-4E5B-BA03-38A1785BD92A}"/>
              </a:ext>
            </a:extLst>
          </p:cNvPr>
          <p:cNvSpPr txBox="1"/>
          <p:nvPr/>
        </p:nvSpPr>
        <p:spPr>
          <a:xfrm>
            <a:off x="344597" y="2310140"/>
            <a:ext cx="37436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Montserrat" panose="00000500000000000000" pitchFamily="2" charset="0"/>
              </a:rPr>
              <a:t>For same set of input in Genetic Algorithm &amp; Ant Colony Optimisation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B45D1B-AE16-4E47-8918-27420B00F2EB}"/>
              </a:ext>
            </a:extLst>
          </p:cNvPr>
          <p:cNvSpPr txBox="1"/>
          <p:nvPr/>
        </p:nvSpPr>
        <p:spPr>
          <a:xfrm>
            <a:off x="7467600" y="655983"/>
            <a:ext cx="15637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Genetic Algorithm : 1,74,47,656 steps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784C53E-23C0-4D18-9C95-755CCBB98F5C}"/>
              </a:ext>
            </a:extLst>
          </p:cNvPr>
          <p:cNvSpPr txBox="1"/>
          <p:nvPr/>
        </p:nvSpPr>
        <p:spPr>
          <a:xfrm>
            <a:off x="7420528" y="3316779"/>
            <a:ext cx="156375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Ant Colony Optimisation :</a:t>
            </a:r>
          </a:p>
          <a:p>
            <a:r>
              <a:rPr lang="en-IN" sz="1100" dirty="0"/>
              <a:t>15,49,40,798 steps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84B0D7-C6AB-43C7-B7B4-222C4F1DF2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54" t="23847" r="53261" b="3769"/>
          <a:stretch/>
        </p:blipFill>
        <p:spPr>
          <a:xfrm>
            <a:off x="4916556" y="1987885"/>
            <a:ext cx="2127327" cy="29883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77D5DA-F531-474F-9649-BFEB1531D3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682" t="24476" r="57174" b="47440"/>
          <a:stretch/>
        </p:blipFill>
        <p:spPr>
          <a:xfrm>
            <a:off x="4916556" y="187245"/>
            <a:ext cx="2299252" cy="144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1614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dirty="0">
                <a:latin typeface="Montserrat" panose="00000500000000000000" pitchFamily="2" charset="0"/>
              </a:rPr>
              <a:t>Thank You</a:t>
            </a:r>
            <a:endParaRPr sz="6600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EF291C-45D6-4413-980B-ACD00A5EA0BD}"/>
              </a:ext>
            </a:extLst>
          </p:cNvPr>
          <p:cNvSpPr txBox="1"/>
          <p:nvPr/>
        </p:nvSpPr>
        <p:spPr>
          <a:xfrm>
            <a:off x="1341121" y="2263973"/>
            <a:ext cx="74493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To construct a timetable for University/School.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Realistic timetable construction problems are multidimensional because of large diversity in acceptance criteria.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Only heuristic solution approaches are practically possible.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Montserrat" panose="00000500000000000000" pitchFamily="2" charset="0"/>
              </a:rPr>
              <a:t>Assumptions/</a:t>
            </a:r>
            <a:r>
              <a:rPr lang="en-IN" sz="4000" dirty="0">
                <a:latin typeface="Montserrat" panose="00000500000000000000" pitchFamily="2" charset="0"/>
              </a:rPr>
              <a:t>Constraints</a:t>
            </a:r>
            <a:endParaRPr sz="4000" b="0" dirty="0">
              <a:latin typeface="Montserrat" panose="00000500000000000000" pitchFamily="2" charset="0"/>
            </a:endParaRPr>
          </a:p>
        </p:txBody>
      </p:sp>
      <p:sp>
        <p:nvSpPr>
          <p:cNvPr id="203" name="Google Shape;203;p26"/>
          <p:cNvSpPr txBox="1">
            <a:spLocks noGrp="1"/>
          </p:cNvSpPr>
          <p:nvPr>
            <p:ph type="title"/>
          </p:nvPr>
        </p:nvSpPr>
        <p:spPr>
          <a:xfrm>
            <a:off x="1299144" y="1949906"/>
            <a:ext cx="7021200" cy="3878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IN" sz="2400" b="0" dirty="0">
                <a:latin typeface="Montserrat" panose="00000500000000000000" pitchFamily="2" charset="0"/>
                <a:ea typeface="Lato"/>
                <a:cs typeface="Lato"/>
                <a:sym typeface="Lato"/>
              </a:rPr>
              <a:t>Design a course timetable with  </a:t>
            </a:r>
            <a:r>
              <a:rPr lang="en-IN" sz="1800" b="0" dirty="0">
                <a:latin typeface="Montserrat" panose="00000500000000000000" pitchFamily="2" charset="0"/>
                <a:ea typeface="Lato"/>
                <a:cs typeface="Lato"/>
                <a:sym typeface="Lato"/>
              </a:rPr>
              <a:t>:</a:t>
            </a:r>
            <a:br>
              <a:rPr lang="en-IN" sz="1800" b="0" dirty="0">
                <a:latin typeface="Montserrat" panose="00000500000000000000" pitchFamily="2" charset="0"/>
                <a:ea typeface="Lato"/>
                <a:cs typeface="Lato"/>
                <a:sym typeface="Lato"/>
              </a:rPr>
            </a:br>
            <a:br>
              <a:rPr lang="en-IN" sz="1800" b="0" dirty="0">
                <a:latin typeface="Montserrat" panose="00000500000000000000" pitchFamily="2" charset="0"/>
                <a:ea typeface="Lato"/>
                <a:cs typeface="Lato"/>
                <a:sym typeface="Lato"/>
              </a:rPr>
            </a:br>
            <a:endParaRPr sz="1800" b="0" dirty="0">
              <a:latin typeface="Montserrat" panose="00000500000000000000" pitchFamily="2" charset="0"/>
              <a:ea typeface="Lato"/>
              <a:cs typeface="Lato"/>
              <a:sym typeface="La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973249-C139-4E34-8C93-8644A3109D1F}"/>
              </a:ext>
            </a:extLst>
          </p:cNvPr>
          <p:cNvSpPr txBox="1"/>
          <p:nvPr/>
        </p:nvSpPr>
        <p:spPr>
          <a:xfrm>
            <a:off x="1901952" y="2682240"/>
            <a:ext cx="22541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00050" indent="-400050">
              <a:buFont typeface="+mj-lt"/>
              <a:buAutoNum type="romanLcPeriod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‘P’ periods in a day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‘D’ days in a week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‘N’ subjects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‘R’ professors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02FFA5-E27B-4C98-AF11-5CB10CD35D35}"/>
              </a:ext>
            </a:extLst>
          </p:cNvPr>
          <p:cNvSpPr txBox="1"/>
          <p:nvPr/>
        </p:nvSpPr>
        <p:spPr>
          <a:xfrm>
            <a:off x="4809744" y="2688336"/>
            <a:ext cx="36202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LcPeriod" startAt="5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Maximum periods for S</a:t>
            </a:r>
            <a:r>
              <a:rPr lang="en-IN" baseline="-25000" dirty="0">
                <a:solidFill>
                  <a:schemeClr val="bg1"/>
                </a:solidFill>
                <a:latin typeface="Montserrat" panose="00000500000000000000" pitchFamily="2" charset="0"/>
              </a:rPr>
              <a:t>i </a:t>
            </a: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is X</a:t>
            </a:r>
            <a:r>
              <a:rPr lang="en-IN" baseline="-25000" dirty="0">
                <a:solidFill>
                  <a:schemeClr val="bg1"/>
                </a:solidFill>
                <a:latin typeface="Montserrat" panose="00000500000000000000" pitchFamily="2" charset="0"/>
              </a:rPr>
              <a:t>i</a:t>
            </a:r>
          </a:p>
          <a:p>
            <a:pPr marL="400050" indent="-400050">
              <a:buFont typeface="+mj-lt"/>
              <a:buAutoNum type="romanLcPeriod" startAt="5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Maximum periods for P</a:t>
            </a:r>
            <a:r>
              <a:rPr lang="en-IN" baseline="-25000" dirty="0">
                <a:solidFill>
                  <a:schemeClr val="bg1"/>
                </a:solidFill>
                <a:latin typeface="Montserrat" panose="00000500000000000000" pitchFamily="2" charset="0"/>
              </a:rPr>
              <a:t>i </a:t>
            </a: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is Y</a:t>
            </a:r>
            <a:r>
              <a:rPr lang="en-IN" baseline="-25000" dirty="0">
                <a:solidFill>
                  <a:schemeClr val="bg1"/>
                </a:solidFill>
                <a:latin typeface="Montserrat" panose="00000500000000000000" pitchFamily="2" charset="0"/>
              </a:rPr>
              <a:t>i</a:t>
            </a:r>
            <a:endParaRPr lang="en-IN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marL="400050" indent="-400050">
              <a:buFont typeface="+mj-lt"/>
              <a:buAutoNum type="romanLcPeriod" startAt="5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Many to one mapping for S to P</a:t>
            </a:r>
          </a:p>
          <a:p>
            <a:pPr marL="400050" indent="-400050">
              <a:buFont typeface="+mj-lt"/>
              <a:buAutoNum type="romanLcPeriod" startAt="5"/>
            </a:pPr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No two subjects are placed together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Montserrat" panose="00000500000000000000" pitchFamily="2" charset="0"/>
              </a:rPr>
              <a:t>Solution Proposal</a:t>
            </a:r>
            <a:endParaRPr sz="40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B8736A-061D-421A-A2C2-E0B75BDD6F06}"/>
              </a:ext>
            </a:extLst>
          </p:cNvPr>
          <p:cNvSpPr txBox="1"/>
          <p:nvPr/>
        </p:nvSpPr>
        <p:spPr>
          <a:xfrm>
            <a:off x="1402915" y="2281222"/>
            <a:ext cx="648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latin typeface="Montserrat" panose="00000500000000000000" pitchFamily="2" charset="0"/>
              </a:rPr>
              <a:t>Following approaches are used to solve the problem :-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EEA7E4-C24F-4980-91EC-A109C2ADCAD2}"/>
              </a:ext>
            </a:extLst>
          </p:cNvPr>
          <p:cNvSpPr txBox="1"/>
          <p:nvPr/>
        </p:nvSpPr>
        <p:spPr>
          <a:xfrm>
            <a:off x="2054268" y="2804885"/>
            <a:ext cx="4133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GENETIC ALGORITHM</a:t>
            </a:r>
          </a:p>
          <a:p>
            <a:pPr marL="400050" indent="-400050">
              <a:buFont typeface="+mj-lt"/>
              <a:buAutoNum type="romanLcPeriod"/>
            </a:pPr>
            <a:r>
              <a:rPr lang="en-IN" dirty="0">
                <a:latin typeface="Montserrat" panose="00000500000000000000" pitchFamily="2" charset="0"/>
              </a:rPr>
              <a:t>ANT COLONY OPTIMISATION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Montserrat" panose="00000500000000000000" pitchFamily="2" charset="0"/>
              </a:rPr>
              <a:t>Solution description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1578278" y="2078875"/>
            <a:ext cx="6839872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Based on the principles of Genetics and Natural Selection.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Survival of the fittest.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Start with a pool or a population of possible solutions.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These solutions undergo recombination and mutation.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Produce fitter next generation.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The fitter individuals are given higher chance to mate and yield “fitter” offspring.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Keep “evolving” better individuals or solutions over generations.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</a:pPr>
            <a:r>
              <a:rPr lang="en-IN" dirty="0">
                <a:latin typeface="Montserrat" panose="00000500000000000000" pitchFamily="2" charset="0"/>
              </a:rPr>
              <a:t>Repeat until target is reached.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Basic Terminology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1578278" y="1953615"/>
            <a:ext cx="6839872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Population : </a:t>
            </a:r>
            <a:r>
              <a:rPr lang="en-IN" dirty="0">
                <a:latin typeface="Montserrat" panose="00000500000000000000" pitchFamily="2" charset="0"/>
              </a:rPr>
              <a:t>It is a subset of all the possible solutions to the given problem.</a:t>
            </a:r>
          </a:p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Chromosomes : </a:t>
            </a:r>
            <a:r>
              <a:rPr lang="en-IN" dirty="0">
                <a:latin typeface="Montserrat" panose="00000500000000000000" pitchFamily="2" charset="0"/>
              </a:rPr>
              <a:t>One such solution to the given problem.</a:t>
            </a:r>
          </a:p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Gene : </a:t>
            </a:r>
            <a:r>
              <a:rPr lang="en-IN" dirty="0">
                <a:latin typeface="Montserrat" panose="00000500000000000000" pitchFamily="2" charset="0"/>
              </a:rPr>
              <a:t>One element position of a chromosome.</a:t>
            </a:r>
          </a:p>
          <a:p>
            <a:pPr marL="400050" indent="-400050">
              <a:lnSpc>
                <a:spcPct val="100000"/>
              </a:lnSpc>
              <a:spcAft>
                <a:spcPts val="600"/>
              </a:spcAft>
              <a:buFont typeface="+mj-lt"/>
              <a:buAutoNum type="romanLcPeriod"/>
            </a:pPr>
            <a:r>
              <a:rPr lang="en-IN" b="1" dirty="0">
                <a:latin typeface="Montserrat" panose="00000500000000000000" pitchFamily="2" charset="0"/>
              </a:rPr>
              <a:t>Allele : </a:t>
            </a:r>
            <a:r>
              <a:rPr lang="en-IN" dirty="0">
                <a:latin typeface="Montserrat" panose="00000500000000000000" pitchFamily="2" charset="0"/>
              </a:rPr>
              <a:t>It is the value a gene takes for a particular chromosome. </a:t>
            </a:r>
            <a:endParaRPr lang="en-IN" b="1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459ADE-E2A7-4D55-A642-38EA17FB7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141" y="3201716"/>
            <a:ext cx="3526808" cy="186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198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Basic Structure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939947-DDFC-4357-9E46-B8CF050BC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37448" y="2524020"/>
            <a:ext cx="5680702" cy="2437878"/>
          </a:xfrm>
        </p:spPr>
        <p:txBody>
          <a:bodyPr/>
          <a:lstStyle/>
          <a:p>
            <a:pPr marL="488950" indent="-342900" algn="just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Start with an initial population (random/heuristic).</a:t>
            </a:r>
          </a:p>
          <a:p>
            <a:pPr marL="488950" indent="-342900" algn="just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Select parents for mating.</a:t>
            </a:r>
          </a:p>
          <a:p>
            <a:pPr marL="488950" indent="-342900" algn="just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Apply crossover and mutation on the parents to generate new off-springs.</a:t>
            </a:r>
          </a:p>
          <a:p>
            <a:pPr marL="488950" indent="-342900" algn="just">
              <a:buFont typeface="+mj-lt"/>
              <a:buAutoNum type="arabicPeriod"/>
            </a:pPr>
            <a:r>
              <a:rPr lang="en-IN" dirty="0">
                <a:latin typeface="Montserrat" panose="00000500000000000000" pitchFamily="2" charset="0"/>
              </a:rPr>
              <a:t>These off-springs replace the existing individuals in the population.</a:t>
            </a:r>
          </a:p>
          <a:p>
            <a:pPr marL="488950" indent="-342900" algn="just">
              <a:buFont typeface="+mj-lt"/>
              <a:buAutoNum type="arabicPeriod"/>
            </a:pPr>
            <a:endParaRPr lang="en-IN" dirty="0">
              <a:latin typeface="Montserrat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31E09E-377D-4C01-8158-C81DA4629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50" y="1990486"/>
            <a:ext cx="2011598" cy="243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550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729450" y="125602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latin typeface="Montserrat" panose="00000500000000000000" pitchFamily="2" charset="0"/>
              </a:rPr>
              <a:t>Generalised Pseudo-code</a:t>
            </a:r>
            <a:endParaRPr sz="2800" dirty="0">
              <a:latin typeface="Montserrat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40C234-AD66-48A6-9AB6-0A21EEB60C5B}"/>
              </a:ext>
            </a:extLst>
          </p:cNvPr>
          <p:cNvSpPr txBox="1"/>
          <p:nvPr/>
        </p:nvSpPr>
        <p:spPr>
          <a:xfrm>
            <a:off x="2354085" y="0"/>
            <a:ext cx="4435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800" b="1" dirty="0">
                <a:latin typeface="Montserrat" panose="00000500000000000000" pitchFamily="2" charset="0"/>
              </a:rPr>
              <a:t>GENETIC ALGORITHM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939947-DDFC-4357-9E46-B8CF050BC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54085" y="1885940"/>
            <a:ext cx="4998693" cy="2932682"/>
          </a:xfrm>
        </p:spPr>
        <p:txBody>
          <a:bodyPr/>
          <a:lstStyle/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GA()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initialize population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find fitness of population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while (termination criteria is reached) do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parent selection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crossover with probability pc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mutation with probability pm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decode and fitness calculation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survivor selection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   find best</a:t>
            </a:r>
          </a:p>
          <a:p>
            <a:pPr marL="146050" indent="0">
              <a:buNone/>
            </a:pPr>
            <a:r>
              <a:rPr lang="en-IN" dirty="0">
                <a:latin typeface="Lucida Console" panose="020B0609040504020204" pitchFamily="49" charset="0"/>
              </a:rPr>
              <a:t>   return best</a:t>
            </a:r>
          </a:p>
        </p:txBody>
      </p:sp>
    </p:spTree>
    <p:extLst>
      <p:ext uri="{BB962C8B-B14F-4D97-AF65-F5344CB8AC3E}">
        <p14:creationId xmlns:p14="http://schemas.microsoft.com/office/powerpoint/2010/main" val="381454886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1115</Words>
  <Application>Microsoft Office PowerPoint</Application>
  <PresentationFormat>On-screen Show (16:9)</PresentationFormat>
  <Paragraphs>243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Montserrat</vt:lpstr>
      <vt:lpstr>Raleway</vt:lpstr>
      <vt:lpstr>Arial</vt:lpstr>
      <vt:lpstr>Lucida Console</vt:lpstr>
      <vt:lpstr>Cambria Math</vt:lpstr>
      <vt:lpstr>Lato</vt:lpstr>
      <vt:lpstr>Streamline</vt:lpstr>
      <vt:lpstr>COURSE TIMETABLING</vt:lpstr>
      <vt:lpstr>Outline</vt:lpstr>
      <vt:lpstr>The Problem</vt:lpstr>
      <vt:lpstr>Assumptions/Constraints</vt:lpstr>
      <vt:lpstr>Solution Proposal</vt:lpstr>
      <vt:lpstr>Solution description</vt:lpstr>
      <vt:lpstr>Basic Terminology</vt:lpstr>
      <vt:lpstr>Basic Structure</vt:lpstr>
      <vt:lpstr>Generalised Pseudo-code</vt:lpstr>
      <vt:lpstr>Crossover Operators</vt:lpstr>
      <vt:lpstr>Mutation Operators</vt:lpstr>
      <vt:lpstr>Fitness Based Selection</vt:lpstr>
      <vt:lpstr>Terminating Condition</vt:lpstr>
      <vt:lpstr>Application in course timetabling</vt:lpstr>
      <vt:lpstr>Solution description</vt:lpstr>
      <vt:lpstr>Basic Terminology</vt:lpstr>
      <vt:lpstr>Basic Structure</vt:lpstr>
      <vt:lpstr>Generalised Pseudo-code</vt:lpstr>
      <vt:lpstr>Transition rules</vt:lpstr>
      <vt:lpstr>Pheromone Update</vt:lpstr>
      <vt:lpstr>Application in course timetabling</vt:lpstr>
      <vt:lpstr>Algorithms</vt:lpstr>
      <vt:lpstr>Analysis </vt:lpstr>
      <vt:lpstr>Variables</vt:lpstr>
      <vt:lpstr>Analysis </vt:lpstr>
      <vt:lpstr>Variables</vt:lpstr>
      <vt:lpstr>Comparison</vt:lpstr>
      <vt:lpstr>Comparison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TIMETABLING</dc:title>
  <dc:creator>NEERAJ</dc:creator>
  <cp:lastModifiedBy>Neeraj Verma</cp:lastModifiedBy>
  <cp:revision>36</cp:revision>
  <dcterms:modified xsi:type="dcterms:W3CDTF">2019-04-16T04:17:41Z</dcterms:modified>
</cp:coreProperties>
</file>